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atrick Hand"/>
      <p:regular r:id="rId15"/>
    </p:embeddedFont>
    <p:embeddedFont>
      <p:font typeface="Patrick Hand"/>
      <p:regular r:id="rId16"/>
    </p:embeddedFont>
    <p:embeddedFont>
      <p:font typeface="Patrick Hand"/>
      <p:regular r:id="rId17"/>
    </p:embeddedFont>
    <p:embeddedFont>
      <p:font typeface="Patrick Hand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users.email" TargetMode="External"/><Relationship Id="rId1" Type="http://schemas.openxmlformats.org/officeDocument/2006/relationships/image" Target="../media/image-4-1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hyperlink" Target="http://users.email" TargetMode="External"/><Relationship Id="rId2" Type="http://schemas.openxmlformats.org/officeDocument/2006/relationships/image" Target="../media/image-5-1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414468"/>
            <a:ext cx="595372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EduHub MongoDB Backend Project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864037" y="3401854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An Online E-Learning Platform Database Solution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4074557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Presenter: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Nnamdi Duruike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4747260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Course/Program: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Data Engineering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4037" y="541996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Date: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05-10-2025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4979" y="1565672"/>
            <a:ext cx="6327696" cy="427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Why MongoDB? Our Design Philosophy &amp; Tech Stack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784979" y="2421255"/>
            <a:ext cx="1711643" cy="213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NoSQL Choice (MongoDB):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784979" y="2806303"/>
            <a:ext cx="632138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CCCCCC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Flexibility: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Schema-less nature ideal for evolving e-learning content and user data.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784979" y="3140035"/>
            <a:ext cx="632138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CCCCCC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Scalability: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Horizontal scaling capabilities (sharding) for future growth of users/courses.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784979" y="3473767"/>
            <a:ext cx="632138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CCCCCC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Performance: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Fast read/write operations for high-traffic web applications.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784979" y="3807500"/>
            <a:ext cx="632138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CCCCCC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Developer Experience: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Intuitive JSON-like document model.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7531418" y="2421255"/>
            <a:ext cx="1711643" cy="213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Tech Stack: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7531418" y="2806303"/>
            <a:ext cx="632138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CCCCCC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Database: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MongoDB v8.0+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7531418" y="3140035"/>
            <a:ext cx="632138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CCCCCC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Language: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Python 3.9+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531418" y="3473767"/>
            <a:ext cx="632138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CCCCCC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Driver: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PyMongo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7531418" y="3807500"/>
            <a:ext cx="632138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CCCCCC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Tools: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Pandas (for data display), Jupyter Notebook (for demonstration)</a:t>
            </a:r>
            <a:endParaRPr lang="en-US" sz="130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599" y="4445794"/>
            <a:ext cx="3158609" cy="2053947"/>
          </a:xfrm>
          <a:prstGeom prst="rect">
            <a:avLst/>
          </a:prstGeom>
        </p:spPr>
      </p:pic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130" y="4445794"/>
            <a:ext cx="3158609" cy="2053947"/>
          </a:xfrm>
          <a:prstGeom prst="rect">
            <a:avLst/>
          </a:prstGeom>
        </p:spPr>
      </p:pic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3661" y="4445794"/>
            <a:ext cx="3158609" cy="2053947"/>
          </a:xfrm>
          <a:prstGeom prst="rect">
            <a:avLst/>
          </a:prstGeom>
        </p:spPr>
      </p:pic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9192" y="4445794"/>
            <a:ext cx="3158609" cy="205394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4979" y="351115"/>
            <a:ext cx="5589984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Core Data Model: Collections &amp; Application-Level References</a:t>
            </a:r>
            <a:endParaRPr lang="en-US" sz="2000" dirty="0"/>
          </a:p>
        </p:txBody>
      </p:sp>
      <p:sp>
        <p:nvSpPr>
          <p:cNvPr id="3" name="Shape 1"/>
          <p:cNvSpPr/>
          <p:nvPr/>
        </p:nvSpPr>
        <p:spPr>
          <a:xfrm>
            <a:off x="784979" y="925711"/>
            <a:ext cx="4268272" cy="1632823"/>
          </a:xfrm>
          <a:prstGeom prst="roundRect">
            <a:avLst>
              <a:gd name="adj" fmla="val 4480"/>
            </a:avLst>
          </a:prstGeom>
          <a:solidFill>
            <a:srgbClr val="F7F7F7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9739" y="925711"/>
            <a:ext cx="60960" cy="1632823"/>
          </a:xfrm>
          <a:prstGeom prst="roundRect">
            <a:avLst>
              <a:gd name="adj" fmla="val 87983"/>
            </a:avLst>
          </a:prstGeom>
          <a:solidFill>
            <a:srgbClr val="CCCCCC"/>
          </a:solidFill>
          <a:ln/>
        </p:spPr>
      </p:sp>
      <p:sp>
        <p:nvSpPr>
          <p:cNvPr id="5" name="Text 3"/>
          <p:cNvSpPr/>
          <p:nvPr/>
        </p:nvSpPr>
        <p:spPr>
          <a:xfrm>
            <a:off x="973574" y="1068586"/>
            <a:ext cx="1276945" cy="159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Key Collections: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973574" y="1304806"/>
            <a:ext cx="3936802" cy="204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users: Students &amp; Instructors (e.g., userId: "S001")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973574" y="1553766"/>
            <a:ext cx="3936802" cy="204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courses: Course details (e.g., courseId: "C001")</a:t>
            </a:r>
            <a:endParaRPr lang="en-US" sz="1000" dirty="0"/>
          </a:p>
        </p:txBody>
      </p:sp>
      <p:sp>
        <p:nvSpPr>
          <p:cNvPr id="8" name="Text 6"/>
          <p:cNvSpPr/>
          <p:nvPr/>
        </p:nvSpPr>
        <p:spPr>
          <a:xfrm>
            <a:off x="973574" y="1802725"/>
            <a:ext cx="3936802" cy="204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enrollments: Student-course relationships (e.g., enrollmentId: "E001")</a:t>
            </a:r>
            <a:endParaRPr lang="en-US" sz="1000" dirty="0"/>
          </a:p>
        </p:txBody>
      </p:sp>
      <p:sp>
        <p:nvSpPr>
          <p:cNvPr id="9" name="Text 7"/>
          <p:cNvSpPr/>
          <p:nvPr/>
        </p:nvSpPr>
        <p:spPr>
          <a:xfrm>
            <a:off x="973574" y="2051685"/>
            <a:ext cx="3936802" cy="204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lessons, assignments, submissions</a:t>
            </a:r>
            <a:endParaRPr lang="en-US" sz="1000" dirty="0"/>
          </a:p>
        </p:txBody>
      </p:sp>
      <p:sp>
        <p:nvSpPr>
          <p:cNvPr id="10" name="Shape 8"/>
          <p:cNvSpPr/>
          <p:nvPr/>
        </p:nvSpPr>
        <p:spPr>
          <a:xfrm>
            <a:off x="5180886" y="925711"/>
            <a:ext cx="4268391" cy="1632823"/>
          </a:xfrm>
          <a:prstGeom prst="roundRect">
            <a:avLst>
              <a:gd name="adj" fmla="val 4480"/>
            </a:avLst>
          </a:prstGeom>
          <a:solidFill>
            <a:srgbClr val="F7F7F7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165646" y="925711"/>
            <a:ext cx="60960" cy="1632823"/>
          </a:xfrm>
          <a:prstGeom prst="roundRect">
            <a:avLst>
              <a:gd name="adj" fmla="val 87983"/>
            </a:avLst>
          </a:prstGeom>
          <a:solidFill>
            <a:srgbClr val="CCCCCC"/>
          </a:solidFill>
          <a:ln/>
        </p:spPr>
      </p:sp>
      <p:sp>
        <p:nvSpPr>
          <p:cNvPr id="12" name="Text 10"/>
          <p:cNvSpPr/>
          <p:nvPr/>
        </p:nvSpPr>
        <p:spPr>
          <a:xfrm>
            <a:off x="5369481" y="1068586"/>
            <a:ext cx="2398633" cy="159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Relationship Strategy: Application-Level References</a:t>
            </a:r>
            <a:endParaRPr lang="en-US" sz="1000" dirty="0"/>
          </a:p>
        </p:txBody>
      </p:sp>
      <p:sp>
        <p:nvSpPr>
          <p:cNvPr id="13" name="Text 11"/>
          <p:cNvSpPr/>
          <p:nvPr/>
        </p:nvSpPr>
        <p:spPr>
          <a:xfrm>
            <a:off x="5369481" y="1304806"/>
            <a:ext cx="3936921" cy="408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MongoDB uses flexible document models. We link documents by storing _id or unique custom IDs (like userId, courseId) in related collections.</a:t>
            </a:r>
            <a:endParaRPr lang="en-US" sz="1000" dirty="0"/>
          </a:p>
        </p:txBody>
      </p:sp>
      <p:sp>
        <p:nvSpPr>
          <p:cNvPr id="14" name="Text 12"/>
          <p:cNvSpPr/>
          <p:nvPr/>
        </p:nvSpPr>
        <p:spPr>
          <a:xfrm>
            <a:off x="5369481" y="1758077"/>
            <a:ext cx="3936921" cy="204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Example: enrollments collection contains studentId and courseId.</a:t>
            </a:r>
            <a:endParaRPr lang="en-US" sz="1000" dirty="0"/>
          </a:p>
        </p:txBody>
      </p:sp>
      <p:sp>
        <p:nvSpPr>
          <p:cNvPr id="15" name="Text 13"/>
          <p:cNvSpPr/>
          <p:nvPr/>
        </p:nvSpPr>
        <p:spPr>
          <a:xfrm>
            <a:off x="5369481" y="2007037"/>
            <a:ext cx="3936921" cy="408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Benefit: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Prevents data duplication, allows for flexible querying using $lookup for joins.</a:t>
            </a:r>
            <a:endParaRPr lang="en-US" sz="1000" dirty="0"/>
          </a:p>
        </p:txBody>
      </p:sp>
      <p:sp>
        <p:nvSpPr>
          <p:cNvPr id="16" name="Shape 14"/>
          <p:cNvSpPr/>
          <p:nvPr/>
        </p:nvSpPr>
        <p:spPr>
          <a:xfrm>
            <a:off x="9576911" y="925711"/>
            <a:ext cx="4268391" cy="1632823"/>
          </a:xfrm>
          <a:prstGeom prst="roundRect">
            <a:avLst>
              <a:gd name="adj" fmla="val 4480"/>
            </a:avLst>
          </a:prstGeom>
          <a:solidFill>
            <a:srgbClr val="F7F7F7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9561671" y="925711"/>
            <a:ext cx="60960" cy="1632823"/>
          </a:xfrm>
          <a:prstGeom prst="roundRect">
            <a:avLst>
              <a:gd name="adj" fmla="val 87983"/>
            </a:avLst>
          </a:prstGeom>
          <a:solidFill>
            <a:srgbClr val="CCCCCC"/>
          </a:solidFill>
          <a:ln/>
        </p:spPr>
      </p:sp>
      <p:sp>
        <p:nvSpPr>
          <p:cNvPr id="18" name="Text 16"/>
          <p:cNvSpPr/>
          <p:nvPr/>
        </p:nvSpPr>
        <p:spPr>
          <a:xfrm>
            <a:off x="9765506" y="1068586"/>
            <a:ext cx="1276945" cy="159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Embedded Documents:</a:t>
            </a:r>
            <a:endParaRPr lang="en-US" sz="1000" dirty="0"/>
          </a:p>
        </p:txBody>
      </p:sp>
      <p:sp>
        <p:nvSpPr>
          <p:cNvPr id="19" name="Text 17"/>
          <p:cNvSpPr/>
          <p:nvPr/>
        </p:nvSpPr>
        <p:spPr>
          <a:xfrm>
            <a:off x="9765506" y="1304806"/>
            <a:ext cx="3936921" cy="204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Used for tightly coupled data that doesn't often change independently.</a:t>
            </a:r>
            <a:endParaRPr lang="en-US" sz="1000" dirty="0"/>
          </a:p>
        </p:txBody>
      </p:sp>
      <p:sp>
        <p:nvSpPr>
          <p:cNvPr id="20" name="Text 18"/>
          <p:cNvSpPr/>
          <p:nvPr/>
        </p:nvSpPr>
        <p:spPr>
          <a:xfrm>
            <a:off x="9765506" y="1553766"/>
            <a:ext cx="3936921" cy="204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Example: profile object within users document (bio, skills).</a:t>
            </a:r>
            <a:endParaRPr lang="en-US" sz="1000" dirty="0"/>
          </a:p>
        </p:txBody>
      </p:sp>
      <p:pic>
        <p:nvPicPr>
          <p:cNvPr id="2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5200" y="2702123"/>
            <a:ext cx="7619881" cy="6522720"/>
          </a:xfrm>
          <a:prstGeom prst="rect">
            <a:avLst/>
          </a:prstGeom>
        </p:spPr>
      </p:pic>
      <p:sp>
        <p:nvSpPr>
          <p:cNvPr id="22" name="Text 19"/>
          <p:cNvSpPr/>
          <p:nvPr/>
        </p:nvSpPr>
        <p:spPr>
          <a:xfrm>
            <a:off x="4417846" y="4694208"/>
            <a:ext cx="2350812" cy="29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users (userId)</a:t>
            </a:r>
            <a:endParaRPr lang="en-US" sz="1050" dirty="0"/>
          </a:p>
        </p:txBody>
      </p:sp>
      <p:sp>
        <p:nvSpPr>
          <p:cNvPr id="23" name="Text 20"/>
          <p:cNvSpPr/>
          <p:nvPr/>
        </p:nvSpPr>
        <p:spPr>
          <a:xfrm>
            <a:off x="8218326" y="4472187"/>
            <a:ext cx="2350811" cy="29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courses (courseId)</a:t>
            </a:r>
            <a:endParaRPr lang="en-US" sz="1050" dirty="0"/>
          </a:p>
        </p:txBody>
      </p:sp>
      <p:sp>
        <p:nvSpPr>
          <p:cNvPr id="24" name="Text 21"/>
          <p:cNvSpPr/>
          <p:nvPr/>
        </p:nvSpPr>
        <p:spPr>
          <a:xfrm>
            <a:off x="6847018" y="7381317"/>
            <a:ext cx="2220212" cy="587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enrollments (enrollmentId)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52053" y="469225"/>
            <a:ext cx="4764643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Ensuring Data Integrity: Validation &amp; Constraints</a:t>
            </a:r>
            <a:endParaRPr lang="en-US" sz="2050" dirty="0"/>
          </a:p>
        </p:txBody>
      </p:sp>
      <p:sp>
        <p:nvSpPr>
          <p:cNvPr id="4" name="Shape 1"/>
          <p:cNvSpPr/>
          <p:nvPr/>
        </p:nvSpPr>
        <p:spPr>
          <a:xfrm>
            <a:off x="5952053" y="1001316"/>
            <a:ext cx="4039791" cy="2722602"/>
          </a:xfrm>
          <a:prstGeom prst="roundRect">
            <a:avLst>
              <a:gd name="adj" fmla="val 2053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092666" y="1141928"/>
            <a:ext cx="1661755" cy="166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Schema Validation ($jsonSchema):</a:t>
            </a:r>
            <a:endParaRPr lang="en-US" sz="1000" dirty="0"/>
          </a:p>
        </p:txBody>
      </p:sp>
      <p:sp>
        <p:nvSpPr>
          <p:cNvPr id="6" name="Text 3"/>
          <p:cNvSpPr/>
          <p:nvPr/>
        </p:nvSpPr>
        <p:spPr>
          <a:xfrm>
            <a:off x="6092666" y="1388031"/>
            <a:ext cx="3758565" cy="425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Implemented directly on the MongoDB collections (users, courses, enrollments).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6092666" y="1860352"/>
            <a:ext cx="3758565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Enforces data quality </a:t>
            </a:r>
            <a:pPr algn="l" indent="0" marL="0">
              <a:lnSpc>
                <a:spcPts val="1650"/>
              </a:lnSpc>
              <a:buNone/>
            </a:pPr>
            <a:r>
              <a:rPr lang="en-US" sz="1000" i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before</a:t>
            </a:r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insertion/update.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6092666" y="2119789"/>
            <a:ext cx="3758565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Examples: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6092666" y="2379226"/>
            <a:ext cx="3758565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required fields (email, title).</a:t>
            </a:r>
            <a:endParaRPr lang="en-US" sz="1000" dirty="0"/>
          </a:p>
        </p:txBody>
      </p:sp>
      <p:sp>
        <p:nvSpPr>
          <p:cNvPr id="10" name="Text 7"/>
          <p:cNvSpPr/>
          <p:nvPr/>
        </p:nvSpPr>
        <p:spPr>
          <a:xfrm>
            <a:off x="6092666" y="2638663"/>
            <a:ext cx="3758565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bsonType checking (string, date, number).</a:t>
            </a:r>
            <a:endParaRPr lang="en-US" sz="1000" dirty="0"/>
          </a:p>
        </p:txBody>
      </p:sp>
      <p:sp>
        <p:nvSpPr>
          <p:cNvPr id="11" name="Text 8"/>
          <p:cNvSpPr/>
          <p:nvPr/>
        </p:nvSpPr>
        <p:spPr>
          <a:xfrm>
            <a:off x="6092666" y="2898100"/>
            <a:ext cx="3758565" cy="425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enum for restricted values (role: ['student', 'instructor'], level: ['beginner', 'intermediate', 'advanced']).</a:t>
            </a:r>
            <a:endParaRPr lang="en-US" sz="1000" dirty="0"/>
          </a:p>
        </p:txBody>
      </p:sp>
      <p:sp>
        <p:nvSpPr>
          <p:cNvPr id="12" name="Text 9"/>
          <p:cNvSpPr/>
          <p:nvPr/>
        </p:nvSpPr>
        <p:spPr>
          <a:xfrm>
            <a:off x="6092666" y="3370421"/>
            <a:ext cx="3758565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pattern for email format.</a:t>
            </a:r>
            <a:endParaRPr lang="en-US" sz="1000" dirty="0"/>
          </a:p>
        </p:txBody>
      </p:sp>
      <p:sp>
        <p:nvSpPr>
          <p:cNvPr id="13" name="Shape 10"/>
          <p:cNvSpPr/>
          <p:nvPr/>
        </p:nvSpPr>
        <p:spPr>
          <a:xfrm>
            <a:off x="10124837" y="1001316"/>
            <a:ext cx="4039910" cy="2722602"/>
          </a:xfrm>
          <a:prstGeom prst="roundRect">
            <a:avLst>
              <a:gd name="adj" fmla="val 2053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265450" y="1141928"/>
            <a:ext cx="1330523" cy="166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Unique Indexes:</a:t>
            </a:r>
            <a:endParaRPr lang="en-US" sz="1000" dirty="0"/>
          </a:p>
        </p:txBody>
      </p:sp>
      <p:sp>
        <p:nvSpPr>
          <p:cNvPr id="15" name="Text 12"/>
          <p:cNvSpPr/>
          <p:nvPr/>
        </p:nvSpPr>
        <p:spPr>
          <a:xfrm>
            <a:off x="10265450" y="1388031"/>
            <a:ext cx="3758684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Ensures uniqueness for critical fields like </a:t>
            </a:r>
            <a:pPr algn="l" indent="0" marL="0">
              <a:lnSpc>
                <a:spcPts val="1650"/>
              </a:lnSpc>
              <a:buNone/>
            </a:pPr>
            <a:r>
              <a:rPr lang="en-US" sz="1000" u="sng" dirty="0">
                <a:solidFill>
                  <a:srgbClr val="666666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users.email</a:t>
            </a:r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.</a:t>
            </a:r>
            <a:endParaRPr lang="en-US" sz="1000" dirty="0"/>
          </a:p>
        </p:txBody>
      </p:sp>
      <p:sp>
        <p:nvSpPr>
          <p:cNvPr id="16" name="Text 13"/>
          <p:cNvSpPr/>
          <p:nvPr/>
        </p:nvSpPr>
        <p:spPr>
          <a:xfrm>
            <a:off x="10265450" y="1647468"/>
            <a:ext cx="3758684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Crucial for preventing duplicate user accounts.</a:t>
            </a:r>
            <a:endParaRPr lang="en-US" sz="1000" dirty="0"/>
          </a:p>
        </p:txBody>
      </p:sp>
      <p:sp>
        <p:nvSpPr>
          <p:cNvPr id="17" name="Shape 14"/>
          <p:cNvSpPr/>
          <p:nvPr/>
        </p:nvSpPr>
        <p:spPr>
          <a:xfrm>
            <a:off x="5952053" y="3856911"/>
            <a:ext cx="8212693" cy="999649"/>
          </a:xfrm>
          <a:prstGeom prst="roundRect">
            <a:avLst>
              <a:gd name="adj" fmla="val 5590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6092666" y="3997523"/>
            <a:ext cx="1351598" cy="166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Soft Deletes (isActive flag):</a:t>
            </a:r>
            <a:endParaRPr lang="en-US" sz="1000" dirty="0"/>
          </a:p>
        </p:txBody>
      </p:sp>
      <p:sp>
        <p:nvSpPr>
          <p:cNvPr id="19" name="Text 16"/>
          <p:cNvSpPr/>
          <p:nvPr/>
        </p:nvSpPr>
        <p:spPr>
          <a:xfrm>
            <a:off x="6092666" y="4243626"/>
            <a:ext cx="7931468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Instead of permanently deleting users, we set isActive: false.</a:t>
            </a:r>
            <a:endParaRPr lang="en-US" sz="1000" dirty="0"/>
          </a:p>
        </p:txBody>
      </p:sp>
      <p:sp>
        <p:nvSpPr>
          <p:cNvPr id="20" name="Text 17"/>
          <p:cNvSpPr/>
          <p:nvPr/>
        </p:nvSpPr>
        <p:spPr>
          <a:xfrm>
            <a:off x="6092666" y="4503063"/>
            <a:ext cx="7931468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Maintains historical data and preserves referential integrity for past enrollments/submissions.</a:t>
            </a:r>
            <a:endParaRPr lang="en-US" sz="1000" dirty="0"/>
          </a:p>
        </p:txBody>
      </p:sp>
      <p:sp>
        <p:nvSpPr>
          <p:cNvPr id="21" name="Shape 18"/>
          <p:cNvSpPr/>
          <p:nvPr/>
        </p:nvSpPr>
        <p:spPr>
          <a:xfrm>
            <a:off x="5952053" y="5006221"/>
            <a:ext cx="8212693" cy="2754154"/>
          </a:xfrm>
          <a:prstGeom prst="roundRect">
            <a:avLst>
              <a:gd name="adj" fmla="val 2029"/>
            </a:avLst>
          </a:prstGeom>
          <a:solidFill>
            <a:srgbClr val="EAEAEA"/>
          </a:solidFill>
          <a:ln/>
        </p:spPr>
      </p:sp>
      <p:sp>
        <p:nvSpPr>
          <p:cNvPr id="22" name="Shape 19"/>
          <p:cNvSpPr/>
          <p:nvPr/>
        </p:nvSpPr>
        <p:spPr>
          <a:xfrm>
            <a:off x="5945505" y="5006221"/>
            <a:ext cx="8225790" cy="2754154"/>
          </a:xfrm>
          <a:prstGeom prst="roundRect">
            <a:avLst>
              <a:gd name="adj" fmla="val 725"/>
            </a:avLst>
          </a:prstGeom>
          <a:solidFill>
            <a:srgbClr val="EAEAEA"/>
          </a:solidFill>
          <a:ln/>
        </p:spPr>
      </p:sp>
      <p:sp>
        <p:nvSpPr>
          <p:cNvPr id="23" name="Text 20"/>
          <p:cNvSpPr/>
          <p:nvPr/>
        </p:nvSpPr>
        <p:spPr>
          <a:xfrm>
            <a:off x="6078498" y="5105995"/>
            <a:ext cx="7959804" cy="2554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383838"/>
                </a:solidFill>
                <a:highlight>
                  <a:srgbClr val="EAEA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{ "bsonType": "object", "required": ["email"], "properties": { "email": { "bsonType": "string", "pattern": "^.+@.+$", "description": "must be a string and match the email pattern" } }}</a:t>
            </a:r>
            <a:endParaRPr lang="en-US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4979" y="339447"/>
            <a:ext cx="3758803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Boosting Performance: Strategic Indexing</a:t>
            </a:r>
            <a:endParaRPr lang="en-US" sz="1900" dirty="0"/>
          </a:p>
        </p:txBody>
      </p:sp>
      <p:sp>
        <p:nvSpPr>
          <p:cNvPr id="3" name="Shape 1"/>
          <p:cNvSpPr/>
          <p:nvPr/>
        </p:nvSpPr>
        <p:spPr>
          <a:xfrm>
            <a:off x="784979" y="1080016"/>
            <a:ext cx="4271129" cy="2187535"/>
          </a:xfrm>
          <a:prstGeom prst="roundRect">
            <a:avLst>
              <a:gd name="adj" fmla="val 3344"/>
            </a:avLst>
          </a:prstGeom>
          <a:solidFill>
            <a:srgbClr val="F7F7F7"/>
          </a:solidFill>
          <a:ln/>
        </p:spPr>
      </p:sp>
      <p:sp>
        <p:nvSpPr>
          <p:cNvPr id="4" name="Shape 2"/>
          <p:cNvSpPr/>
          <p:nvPr/>
        </p:nvSpPr>
        <p:spPr>
          <a:xfrm>
            <a:off x="784979" y="1064776"/>
            <a:ext cx="4271129" cy="60960"/>
          </a:xfrm>
          <a:prstGeom prst="roundRect">
            <a:avLst>
              <a:gd name="adj" fmla="val 85050"/>
            </a:avLst>
          </a:prstGeom>
          <a:solidFill>
            <a:srgbClr val="CCCCCC"/>
          </a:solidFill>
          <a:ln/>
        </p:spPr>
      </p:sp>
      <p:sp>
        <p:nvSpPr>
          <p:cNvPr id="5" name="Shape 3"/>
          <p:cNvSpPr/>
          <p:nvPr/>
        </p:nvSpPr>
        <p:spPr>
          <a:xfrm>
            <a:off x="2735342" y="894874"/>
            <a:ext cx="370284" cy="370284"/>
          </a:xfrm>
          <a:prstGeom prst="roundRect">
            <a:avLst>
              <a:gd name="adj" fmla="val 246946"/>
            </a:avLst>
          </a:prstGeom>
          <a:solidFill>
            <a:srgbClr val="CCCCCC"/>
          </a:solidFill>
          <a:ln/>
        </p:spPr>
      </p:sp>
      <p:sp>
        <p:nvSpPr>
          <p:cNvPr id="6" name="Text 4"/>
          <p:cNvSpPr/>
          <p:nvPr/>
        </p:nvSpPr>
        <p:spPr>
          <a:xfrm>
            <a:off x="2846427" y="987385"/>
            <a:ext cx="148114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923568" y="1388626"/>
            <a:ext cx="1234440" cy="154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Why Indexing?</a:t>
            </a:r>
            <a:endParaRPr lang="en-US" sz="950" dirty="0"/>
          </a:p>
        </p:txBody>
      </p:sp>
      <p:sp>
        <p:nvSpPr>
          <p:cNvPr id="8" name="Text 6"/>
          <p:cNvSpPr/>
          <p:nvPr/>
        </p:nvSpPr>
        <p:spPr>
          <a:xfrm>
            <a:off x="923568" y="1616988"/>
            <a:ext cx="3993952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Significantly speeds up data retrieval operations.</a:t>
            </a:r>
            <a:endParaRPr lang="en-US" sz="950" dirty="0"/>
          </a:p>
        </p:txBody>
      </p:sp>
      <p:sp>
        <p:nvSpPr>
          <p:cNvPr id="9" name="Text 7"/>
          <p:cNvSpPr/>
          <p:nvPr/>
        </p:nvSpPr>
        <p:spPr>
          <a:xfrm>
            <a:off x="923568" y="1857613"/>
            <a:ext cx="3993952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Crucial for queries involving filtering ($match), sorting ($sort), and joins ($lookup).</a:t>
            </a:r>
            <a:endParaRPr lang="en-US" sz="950" dirty="0"/>
          </a:p>
        </p:txBody>
      </p:sp>
      <p:sp>
        <p:nvSpPr>
          <p:cNvPr id="10" name="Shape 8"/>
          <p:cNvSpPr/>
          <p:nvPr/>
        </p:nvSpPr>
        <p:spPr>
          <a:xfrm>
            <a:off x="5179457" y="1080016"/>
            <a:ext cx="4271248" cy="2187535"/>
          </a:xfrm>
          <a:prstGeom prst="roundRect">
            <a:avLst>
              <a:gd name="adj" fmla="val 3344"/>
            </a:avLst>
          </a:prstGeom>
          <a:solidFill>
            <a:srgbClr val="F7F7F7"/>
          </a:solidFill>
          <a:ln/>
        </p:spPr>
      </p:sp>
      <p:sp>
        <p:nvSpPr>
          <p:cNvPr id="11" name="Shape 9"/>
          <p:cNvSpPr/>
          <p:nvPr/>
        </p:nvSpPr>
        <p:spPr>
          <a:xfrm>
            <a:off x="5179457" y="1064776"/>
            <a:ext cx="4271248" cy="60960"/>
          </a:xfrm>
          <a:prstGeom prst="roundRect">
            <a:avLst>
              <a:gd name="adj" fmla="val 85050"/>
            </a:avLst>
          </a:prstGeom>
          <a:solidFill>
            <a:srgbClr val="CCCCCC"/>
          </a:solidFill>
          <a:ln/>
        </p:spPr>
      </p:sp>
      <p:sp>
        <p:nvSpPr>
          <p:cNvPr id="12" name="Shape 10"/>
          <p:cNvSpPr/>
          <p:nvPr/>
        </p:nvSpPr>
        <p:spPr>
          <a:xfrm>
            <a:off x="7129939" y="894874"/>
            <a:ext cx="370284" cy="370284"/>
          </a:xfrm>
          <a:prstGeom prst="roundRect">
            <a:avLst>
              <a:gd name="adj" fmla="val 246946"/>
            </a:avLst>
          </a:prstGeom>
          <a:solidFill>
            <a:srgbClr val="CCCCCC"/>
          </a:solidFill>
          <a:ln/>
        </p:spPr>
      </p:sp>
      <p:sp>
        <p:nvSpPr>
          <p:cNvPr id="13" name="Text 11"/>
          <p:cNvSpPr/>
          <p:nvPr/>
        </p:nvSpPr>
        <p:spPr>
          <a:xfrm>
            <a:off x="7241024" y="987385"/>
            <a:ext cx="148114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</a:t>
            </a:r>
            <a:endParaRPr lang="en-US" sz="1150" dirty="0"/>
          </a:p>
        </p:txBody>
      </p:sp>
      <p:sp>
        <p:nvSpPr>
          <p:cNvPr id="14" name="Text 12"/>
          <p:cNvSpPr/>
          <p:nvPr/>
        </p:nvSpPr>
        <p:spPr>
          <a:xfrm>
            <a:off x="5318046" y="1388626"/>
            <a:ext cx="1234440" cy="154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Key Indexes Implemented:</a:t>
            </a:r>
            <a:endParaRPr lang="en-US" sz="950" dirty="0"/>
          </a:p>
        </p:txBody>
      </p:sp>
      <p:sp>
        <p:nvSpPr>
          <p:cNvPr id="15" name="Text 13"/>
          <p:cNvSpPr/>
          <p:nvPr/>
        </p:nvSpPr>
        <p:spPr>
          <a:xfrm>
            <a:off x="5318046" y="1616988"/>
            <a:ext cx="3994071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u="sng" dirty="0">
                <a:solidFill>
                  <a:srgbClr val="666666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users.email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: Unique index for fast user lookup and login.</a:t>
            </a:r>
            <a:endParaRPr lang="en-US" sz="950" dirty="0"/>
          </a:p>
        </p:txBody>
      </p:sp>
      <p:sp>
        <p:nvSpPr>
          <p:cNvPr id="16" name="Text 14"/>
          <p:cNvSpPr/>
          <p:nvPr/>
        </p:nvSpPr>
        <p:spPr>
          <a:xfrm>
            <a:off x="5318046" y="1857613"/>
            <a:ext cx="3994071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courses.category, courses.title: Compound index for efficient course search and filtering.</a:t>
            </a:r>
            <a:endParaRPr lang="en-US" sz="950" dirty="0"/>
          </a:p>
        </p:txBody>
      </p:sp>
      <p:sp>
        <p:nvSpPr>
          <p:cNvPr id="17" name="Text 15"/>
          <p:cNvSpPr/>
          <p:nvPr/>
        </p:nvSpPr>
        <p:spPr>
          <a:xfrm>
            <a:off x="5318046" y="2295763"/>
            <a:ext cx="3994071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assignments.courseId, assignments.dueDate: Compound index for quick retrieval of assignments for a course, ordered by due date.</a:t>
            </a:r>
            <a:endParaRPr lang="en-US" sz="950" dirty="0"/>
          </a:p>
        </p:txBody>
      </p:sp>
      <p:sp>
        <p:nvSpPr>
          <p:cNvPr id="18" name="Text 16"/>
          <p:cNvSpPr/>
          <p:nvPr/>
        </p:nvSpPr>
        <p:spPr>
          <a:xfrm>
            <a:off x="5318046" y="2733913"/>
            <a:ext cx="3994071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enrollments.studentId, enrollments.courseId: Compound index for checking specific student enrollments.</a:t>
            </a:r>
            <a:endParaRPr lang="en-US" sz="950" dirty="0"/>
          </a:p>
        </p:txBody>
      </p:sp>
      <p:sp>
        <p:nvSpPr>
          <p:cNvPr id="19" name="Shape 17"/>
          <p:cNvSpPr/>
          <p:nvPr/>
        </p:nvSpPr>
        <p:spPr>
          <a:xfrm>
            <a:off x="9574054" y="1080016"/>
            <a:ext cx="4271248" cy="2187535"/>
          </a:xfrm>
          <a:prstGeom prst="roundRect">
            <a:avLst>
              <a:gd name="adj" fmla="val 3344"/>
            </a:avLst>
          </a:prstGeom>
          <a:solidFill>
            <a:srgbClr val="F7F7F7"/>
          </a:solidFill>
          <a:ln/>
        </p:spPr>
      </p:sp>
      <p:sp>
        <p:nvSpPr>
          <p:cNvPr id="20" name="Shape 18"/>
          <p:cNvSpPr/>
          <p:nvPr/>
        </p:nvSpPr>
        <p:spPr>
          <a:xfrm>
            <a:off x="9574054" y="1064776"/>
            <a:ext cx="4271248" cy="60960"/>
          </a:xfrm>
          <a:prstGeom prst="roundRect">
            <a:avLst>
              <a:gd name="adj" fmla="val 85050"/>
            </a:avLst>
          </a:prstGeom>
          <a:solidFill>
            <a:srgbClr val="CCCCCC"/>
          </a:solidFill>
          <a:ln/>
        </p:spPr>
      </p:sp>
      <p:sp>
        <p:nvSpPr>
          <p:cNvPr id="21" name="Shape 19"/>
          <p:cNvSpPr/>
          <p:nvPr/>
        </p:nvSpPr>
        <p:spPr>
          <a:xfrm>
            <a:off x="11524536" y="894874"/>
            <a:ext cx="370284" cy="370284"/>
          </a:xfrm>
          <a:prstGeom prst="roundRect">
            <a:avLst>
              <a:gd name="adj" fmla="val 246946"/>
            </a:avLst>
          </a:prstGeom>
          <a:solidFill>
            <a:srgbClr val="CCCCCC"/>
          </a:solidFill>
          <a:ln/>
        </p:spPr>
      </p:sp>
      <p:sp>
        <p:nvSpPr>
          <p:cNvPr id="22" name="Text 20"/>
          <p:cNvSpPr/>
          <p:nvPr/>
        </p:nvSpPr>
        <p:spPr>
          <a:xfrm>
            <a:off x="11635621" y="987385"/>
            <a:ext cx="148114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</a:t>
            </a:r>
            <a:endParaRPr lang="en-US" sz="1150" dirty="0"/>
          </a:p>
        </p:txBody>
      </p:sp>
      <p:sp>
        <p:nvSpPr>
          <p:cNvPr id="23" name="Text 21"/>
          <p:cNvSpPr/>
          <p:nvPr/>
        </p:nvSpPr>
        <p:spPr>
          <a:xfrm>
            <a:off x="9712643" y="1388626"/>
            <a:ext cx="1502450" cy="154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Performance Analysis (Example):</a:t>
            </a:r>
            <a:endParaRPr lang="en-US" sz="950" dirty="0"/>
          </a:p>
        </p:txBody>
      </p:sp>
      <p:sp>
        <p:nvSpPr>
          <p:cNvPr id="24" name="Text 22"/>
          <p:cNvSpPr/>
          <p:nvPr/>
        </p:nvSpPr>
        <p:spPr>
          <a:xfrm>
            <a:off x="9712643" y="1616988"/>
            <a:ext cx="3994071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Query: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Finding assignments for a course, sorted by due date.</a:t>
            </a:r>
            <a:endParaRPr lang="en-US" sz="950" dirty="0"/>
          </a:p>
        </p:txBody>
      </p:sp>
      <p:sp>
        <p:nvSpPr>
          <p:cNvPr id="25" name="Text 23"/>
          <p:cNvSpPr/>
          <p:nvPr/>
        </p:nvSpPr>
        <p:spPr>
          <a:xfrm>
            <a:off x="9712643" y="1857613"/>
            <a:ext cx="3994071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Before Index: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≈12.58 ms (Collection Scan)</a:t>
            </a:r>
            <a:endParaRPr lang="en-US" sz="950" dirty="0"/>
          </a:p>
        </p:txBody>
      </p:sp>
      <p:sp>
        <p:nvSpPr>
          <p:cNvPr id="26" name="Text 24"/>
          <p:cNvSpPr/>
          <p:nvPr/>
        </p:nvSpPr>
        <p:spPr>
          <a:xfrm>
            <a:off x="9712643" y="2098238"/>
            <a:ext cx="3994071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After Index: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≈2.85 ms (Index Scan)</a:t>
            </a:r>
            <a:endParaRPr lang="en-US" sz="950" dirty="0"/>
          </a:p>
        </p:txBody>
      </p:sp>
      <p:sp>
        <p:nvSpPr>
          <p:cNvPr id="27" name="Text 25"/>
          <p:cNvSpPr/>
          <p:nvPr/>
        </p:nvSpPr>
        <p:spPr>
          <a:xfrm>
            <a:off x="9712643" y="2338864"/>
            <a:ext cx="3994071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Result: ~77% performance improvement</a:t>
            </a:r>
            <a:endParaRPr lang="en-US" sz="950" dirty="0"/>
          </a:p>
        </p:txBody>
      </p:sp>
      <p:pic>
        <p:nvPicPr>
          <p:cNvPr id="28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979" y="3406378"/>
            <a:ext cx="13060323" cy="7313771"/>
          </a:xfrm>
          <a:prstGeom prst="rect">
            <a:avLst/>
          </a:prstGeom>
        </p:spPr>
      </p:pic>
      <p:sp>
        <p:nvSpPr>
          <p:cNvPr id="29" name="Text 26"/>
          <p:cNvSpPr/>
          <p:nvPr/>
        </p:nvSpPr>
        <p:spPr>
          <a:xfrm>
            <a:off x="784979" y="10858976"/>
            <a:ext cx="1306032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This chart illustrates the significant performance improvement achieved through strategic indexing.</a:t>
            </a:r>
            <a:endParaRPr lang="en-US" sz="9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2794" y="576263"/>
            <a:ext cx="6662976" cy="483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Unlocking Insights: The Aggregation Framework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6162794" y="1349097"/>
            <a:ext cx="193238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atrick Hand Light" pitchFamily="34" charset="0"/>
                <a:ea typeface="Patrick Hand Light" pitchFamily="34" charset="-122"/>
                <a:cs typeface="Patrick Hand Light" pitchFamily="34" charset="-120"/>
              </a:rPr>
              <a:t>01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162794" y="1654493"/>
            <a:ext cx="3798927" cy="22860"/>
          </a:xfrm>
          <a:prstGeom prst="rect">
            <a:avLst/>
          </a:prstGeom>
          <a:solidFill>
            <a:srgbClr val="CCCCCC"/>
          </a:solidFill>
          <a:ln/>
        </p:spPr>
      </p:sp>
      <p:sp>
        <p:nvSpPr>
          <p:cNvPr id="6" name="Text 3"/>
          <p:cNvSpPr/>
          <p:nvPr/>
        </p:nvSpPr>
        <p:spPr>
          <a:xfrm>
            <a:off x="6162794" y="1796772"/>
            <a:ext cx="1932503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Powerful Pipelines: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162794" y="2154079"/>
            <a:ext cx="3798927" cy="1236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MongoDB's aggregation framework allows for complex data transformations and analytics on the server. Used for tasks that go beyond simple CRUD, combining data from multiple collections.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10154960" y="1349097"/>
            <a:ext cx="193238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atrick Hand Light" pitchFamily="34" charset="0"/>
                <a:ea typeface="Patrick Hand Light" pitchFamily="34" charset="-122"/>
                <a:cs typeface="Patrick Hand Light" pitchFamily="34" charset="-120"/>
              </a:rPr>
              <a:t>02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10154960" y="1654493"/>
            <a:ext cx="3799046" cy="22860"/>
          </a:xfrm>
          <a:prstGeom prst="rect">
            <a:avLst/>
          </a:prstGeom>
          <a:solidFill>
            <a:srgbClr val="CCCCCC"/>
          </a:solidFill>
          <a:ln/>
        </p:spPr>
      </p:sp>
      <p:sp>
        <p:nvSpPr>
          <p:cNvPr id="10" name="Text 7"/>
          <p:cNvSpPr/>
          <p:nvPr/>
        </p:nvSpPr>
        <p:spPr>
          <a:xfrm>
            <a:off x="10154960" y="1796772"/>
            <a:ext cx="2092643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Example: Instructor Analytics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10154960" y="2154079"/>
            <a:ext cx="3799046" cy="618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Goal: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Calculate the total number of distinct students taught by each instructor.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10154960" y="2888099"/>
            <a:ext cx="3799046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Pipeline Stages: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10154960" y="3313033"/>
            <a:ext cx="3799046" cy="618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$lookup: Joins courses with enrollments to get student data.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10154960" y="3998833"/>
            <a:ext cx="3799046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$unwind: Deconstructs the enrollments array.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10154960" y="4375547"/>
            <a:ext cx="3799046" cy="618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$group: Groups by instructorId, uses $addToSet to count distinct studentIds and courses.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10154960" y="5061347"/>
            <a:ext cx="3799046" cy="618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$lookup: Joins with users to get instructor names.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10154960" y="5747147"/>
            <a:ext cx="3799046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$project: Formats the final output.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6162794" y="6394371"/>
            <a:ext cx="193238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atrick Hand Light" pitchFamily="34" charset="0"/>
                <a:ea typeface="Patrick Hand Light" pitchFamily="34" charset="-122"/>
                <a:cs typeface="Patrick Hand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9" name="Shape 16"/>
          <p:cNvSpPr/>
          <p:nvPr/>
        </p:nvSpPr>
        <p:spPr>
          <a:xfrm>
            <a:off x="6162794" y="6699766"/>
            <a:ext cx="7791212" cy="22860"/>
          </a:xfrm>
          <a:prstGeom prst="rect">
            <a:avLst/>
          </a:prstGeom>
          <a:solidFill>
            <a:srgbClr val="CCCCCC"/>
          </a:solidFill>
          <a:ln/>
        </p:spPr>
      </p:sp>
      <p:sp>
        <p:nvSpPr>
          <p:cNvPr id="20" name="Text 17"/>
          <p:cNvSpPr/>
          <p:nvPr/>
        </p:nvSpPr>
        <p:spPr>
          <a:xfrm>
            <a:off x="6162794" y="6842046"/>
            <a:ext cx="1932503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Output:</a:t>
            </a:r>
            <a:endParaRPr lang="en-US" sz="1500" dirty="0"/>
          </a:p>
        </p:txBody>
      </p:sp>
      <p:sp>
        <p:nvSpPr>
          <p:cNvPr id="21" name="Text 18"/>
          <p:cNvSpPr/>
          <p:nvPr/>
        </p:nvSpPr>
        <p:spPr>
          <a:xfrm>
            <a:off x="6162794" y="7199352"/>
            <a:ext cx="7791212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Reveals top instructors by student reach, helping identify popular educators.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4979" y="735449"/>
            <a:ext cx="4447818" cy="439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Conclusion &amp; Future Enhancements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784979" y="1614845"/>
            <a:ext cx="1758910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Achievements: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784979" y="2010489"/>
            <a:ext cx="6315551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Successfully designed and implemented a robust MongoDB backend for EduHub.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784979" y="2353389"/>
            <a:ext cx="6315551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Demonstrated comprehensive understanding of MongoDB features (modeling, CRUD, aggregation, indexing, validation).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784979" y="2977634"/>
            <a:ext cx="6315551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Ensured data integrity and optimized query performance.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784979" y="3434834"/>
            <a:ext cx="1758910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Challenges Faced: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784979" y="3830479"/>
            <a:ext cx="6315551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Managing application-level referential integrity without built-in foreign keys.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784979" y="4173379"/>
            <a:ext cx="6315551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Optimizing complex multi-collection analytical queries.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7537252" y="1614845"/>
            <a:ext cx="2680454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Future Enhancements (Bonus Challenges):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7537252" y="2010489"/>
            <a:ext cx="6315551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Full-Text Search: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Implement text indexes for fuzzy search on course content.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7537252" y="2353389"/>
            <a:ext cx="6315551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Recommendation System: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Use aggregation to suggest courses based on enrollment history.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7537252" y="2696289"/>
            <a:ext cx="6315551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Data Archiving: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Strategy for managing old enrollment records to maintain performance.</a:t>
            </a:r>
            <a:endParaRPr lang="en-US" sz="1350" dirty="0"/>
          </a:p>
        </p:txBody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599" y="4829056"/>
            <a:ext cx="2496503" cy="2496503"/>
          </a:xfrm>
          <a:prstGeom prst="rect">
            <a:avLst/>
          </a:prstGeom>
        </p:spPr>
      </p:pic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714" y="4829056"/>
            <a:ext cx="2496503" cy="2496503"/>
          </a:xfrm>
          <a:prstGeom prst="rect">
            <a:avLst/>
          </a:prstGeom>
        </p:spPr>
      </p:pic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830" y="4829056"/>
            <a:ext cx="2496503" cy="2496503"/>
          </a:xfrm>
          <a:prstGeom prst="rect">
            <a:avLst/>
          </a:prstGeom>
        </p:spPr>
      </p:pic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945" y="4829056"/>
            <a:ext cx="2496503" cy="2496503"/>
          </a:xfrm>
          <a:prstGeom prst="rect">
            <a:avLst/>
          </a:prstGeom>
        </p:spPr>
      </p:pic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1060" y="4829056"/>
            <a:ext cx="2496503" cy="24965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3806190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Thank You!</a:t>
            </a:r>
            <a:endParaRPr lang="en-US" sz="3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2025-10-05T22:59:09Z</dcterms:created>
  <dcterms:modified xsi:type="dcterms:W3CDTF">2025-10-05T22:59:09Z</dcterms:modified>
</cp:coreProperties>
</file>